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4" r:id="rId9"/>
    <p:sldId id="261" r:id="rId10"/>
    <p:sldId id="306" r:id="rId11"/>
    <p:sldId id="263" r:id="rId12"/>
    <p:sldId id="264" r:id="rId13"/>
    <p:sldId id="265" r:id="rId14"/>
    <p:sldId id="266" r:id="rId15"/>
    <p:sldId id="30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6" r:id="rId25"/>
    <p:sldId id="277" r:id="rId26"/>
    <p:sldId id="279" r:id="rId27"/>
    <p:sldId id="280" r:id="rId28"/>
    <p:sldId id="282" r:id="rId29"/>
    <p:sldId id="283" r:id="rId30"/>
    <p:sldId id="284" r:id="rId31"/>
    <p:sldId id="285" r:id="rId32"/>
    <p:sldId id="286" r:id="rId33"/>
    <p:sldId id="307" r:id="rId34"/>
    <p:sldId id="297" r:id="rId35"/>
    <p:sldId id="287" r:id="rId36"/>
    <p:sldId id="289" r:id="rId37"/>
    <p:sldId id="288" r:id="rId38"/>
    <p:sldId id="290" r:id="rId39"/>
    <p:sldId id="292" r:id="rId40"/>
    <p:sldId id="293" r:id="rId41"/>
    <p:sldId id="294" r:id="rId42"/>
    <p:sldId id="295" r:id="rId43"/>
    <p:sldId id="281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 varScale="1">
        <p:scale>
          <a:sx n="82" d="100"/>
          <a:sy n="82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3CA9F80-7C51-41A0-90EF-60827143D047}" type="datetimeFigureOut">
              <a:rPr lang="it-IT" smtClean="0"/>
              <a:pPr/>
              <a:t>05/01/2021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07A8AE-A2EF-410F-8107-E6605CC7CA8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ric842003@pec.istruzione.it" TargetMode="External"/><Relationship Id="rId4" Type="http://schemas.openxmlformats.org/officeDocument/2006/relationships/hyperlink" Target="mailto:aric842003@istruzione.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it-IT" b="1" dirty="0"/>
              <a:t>ISTITUTO COMPRENSIVO</a:t>
            </a:r>
            <a:br>
              <a:rPr lang="it-IT" b="1" dirty="0"/>
            </a:br>
            <a:r>
              <a:rPr lang="it-IT" b="1" dirty="0"/>
              <a:t>CORTONA 1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7858180" cy="17526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ISCRIZIONI SCUOLA PRIMARIA</a:t>
            </a:r>
          </a:p>
          <a:p>
            <a:r>
              <a:rPr lang="it-IT" b="1" dirty="0">
                <a:latin typeface="Comic Sans MS" pitchFamily="66" charset="0"/>
              </a:rPr>
              <a:t>ANNO SCOLASTICO 2021/2022</a:t>
            </a:r>
          </a:p>
        </p:txBody>
      </p:sp>
      <p:pic>
        <p:nvPicPr>
          <p:cNvPr id="4" name="Immagin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Iscrizione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8278739" y="2073958"/>
            <a:ext cx="571504" cy="164307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721776" cy="324036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17032"/>
            <a:ext cx="5436096" cy="3140968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1740975">
            <a:off x="4534266" y="5651355"/>
            <a:ext cx="2214578" cy="7143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762" y="-99392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 descr="access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90" y="1142984"/>
            <a:ext cx="7369310" cy="4143404"/>
          </a:xfrm>
        </p:spPr>
      </p:pic>
      <p:sp>
        <p:nvSpPr>
          <p:cNvPr id="5" name="CasellaDiTesto 4"/>
          <p:cNvSpPr txBox="1"/>
          <p:nvPr/>
        </p:nvSpPr>
        <p:spPr>
          <a:xfrm>
            <a:off x="2285984" y="350043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Digitare </a:t>
            </a:r>
            <a:r>
              <a:rPr lang="it-IT" sz="1200" b="1" dirty="0">
                <a:solidFill>
                  <a:srgbClr val="FF0000"/>
                </a:solidFill>
              </a:rPr>
              <a:t>NOME UTENTE</a:t>
            </a:r>
          </a:p>
          <a:p>
            <a:r>
              <a:rPr lang="it-IT" sz="1200" b="1" dirty="0"/>
              <a:t>e            </a:t>
            </a:r>
            <a:r>
              <a:rPr lang="it-IT" sz="1200" b="1" dirty="0">
                <a:solidFill>
                  <a:srgbClr val="FF0000"/>
                </a:solidFill>
              </a:rPr>
              <a:t> PASSWORD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4214810" y="3571876"/>
            <a:ext cx="357190" cy="45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4143372" y="3857628"/>
            <a:ext cx="357190" cy="45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it-IT" b="1" dirty="0"/>
              <a:t>ISCRIZIONE</a:t>
            </a:r>
            <a:endParaRPr lang="it-IT" dirty="0"/>
          </a:p>
        </p:txBody>
      </p:sp>
      <p:pic>
        <p:nvPicPr>
          <p:cNvPr id="4" name="Segnaposto contenuto 3" descr="prima pag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29600" cy="2874584"/>
          </a:xfrm>
        </p:spPr>
      </p:pic>
      <p:sp>
        <p:nvSpPr>
          <p:cNvPr id="5" name="Freccia in su 4"/>
          <p:cNvSpPr/>
          <p:nvPr/>
        </p:nvSpPr>
        <p:spPr>
          <a:xfrm>
            <a:off x="1357290" y="3071810"/>
            <a:ext cx="285752" cy="1500198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28794" y="392906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Entrato nell'applicazione, clicca sulla voce "</a:t>
            </a:r>
            <a:r>
              <a:rPr lang="it-IT" b="1" dirty="0"/>
              <a:t>Presenta una nuova domanda di iscrizione”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b="1" dirty="0"/>
              <a:t>ISCRIZIONE</a:t>
            </a:r>
            <a:endParaRPr lang="it-IT" dirty="0"/>
          </a:p>
        </p:txBody>
      </p:sp>
      <p:pic>
        <p:nvPicPr>
          <p:cNvPr id="4" name="Segnaposto contenuto 3" descr="seconda pag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71612"/>
            <a:ext cx="8229600" cy="3643338"/>
          </a:xfrm>
        </p:spPr>
      </p:pic>
      <p:sp>
        <p:nvSpPr>
          <p:cNvPr id="5" name="Freccia a destra 4"/>
          <p:cNvSpPr/>
          <p:nvPr/>
        </p:nvSpPr>
        <p:spPr>
          <a:xfrm rot="19878718">
            <a:off x="954686" y="4285900"/>
            <a:ext cx="1857388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it-IT" b="1" dirty="0"/>
              <a:t>ISCRIZIONE</a:t>
            </a:r>
            <a:endParaRPr lang="it-IT" dirty="0"/>
          </a:p>
        </p:txBody>
      </p:sp>
      <p:pic>
        <p:nvPicPr>
          <p:cNvPr id="4" name="Segnaposto contenuto 3" descr="pagin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229600" cy="4108131"/>
          </a:xfrm>
        </p:spPr>
      </p:pic>
      <p:sp>
        <p:nvSpPr>
          <p:cNvPr id="5" name="Freccia a destra 4"/>
          <p:cNvSpPr/>
          <p:nvPr/>
        </p:nvSpPr>
        <p:spPr>
          <a:xfrm rot="20295670">
            <a:off x="2108601" y="4098617"/>
            <a:ext cx="1714512" cy="1428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14282" y="400050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Inserire </a:t>
            </a:r>
            <a:r>
              <a:rPr lang="it-IT" b="1" u="sng" dirty="0"/>
              <a:t>codice meccanografico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28992" y="4643446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inserisci il </a:t>
            </a:r>
            <a:r>
              <a:rPr lang="it-IT" b="1" dirty="0"/>
              <a:t>codice identificativo della scuola 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sz="2800" dirty="0">
                <a:latin typeface="Comic Sans MS" panose="030F0702030302020204" pitchFamily="66" charset="0"/>
              </a:rPr>
              <a:t>Il modello di domanda on </a:t>
            </a:r>
            <a:r>
              <a:rPr lang="it-IT" sz="2800" dirty="0" err="1">
                <a:latin typeface="Comic Sans MS" panose="030F0702030302020204" pitchFamily="66" charset="0"/>
              </a:rPr>
              <a:t>line</a:t>
            </a:r>
            <a:r>
              <a:rPr lang="it-IT" sz="2800" dirty="0">
                <a:latin typeface="Comic Sans MS" panose="030F0702030302020204" pitchFamily="66" charset="0"/>
              </a:rPr>
              <a:t> è composto da due sezioni:</a:t>
            </a:r>
          </a:p>
          <a:p>
            <a:pPr lvl="0" algn="ctr"/>
            <a:r>
              <a:rPr lang="it-IT" sz="2800" dirty="0">
                <a:latin typeface="Comic Sans MS" panose="030F0702030302020204" pitchFamily="66" charset="0"/>
              </a:rPr>
              <a:t>nella </a:t>
            </a:r>
            <a:r>
              <a:rPr lang="it-IT" sz="2800" b="1" dirty="0">
                <a:latin typeface="Comic Sans MS" panose="030F0702030302020204" pitchFamily="66" charset="0"/>
              </a:rPr>
              <a:t>prima</a:t>
            </a:r>
            <a:r>
              <a:rPr lang="it-IT" sz="2800" dirty="0">
                <a:latin typeface="Comic Sans MS" panose="030F0702030302020204" pitchFamily="66" charset="0"/>
              </a:rPr>
              <a:t> viene richiesto di inserire i dati anagrafici dell'</a:t>
            </a:r>
            <a:r>
              <a:rPr lang="it-IT" sz="2800" b="1" dirty="0">
                <a:latin typeface="Comic Sans MS" panose="030F0702030302020204" pitchFamily="66" charset="0"/>
              </a:rPr>
              <a:t>alunno</a:t>
            </a:r>
            <a:r>
              <a:rPr lang="it-IT" sz="2800" dirty="0">
                <a:latin typeface="Comic Sans MS" panose="030F0702030302020204" pitchFamily="66" charset="0"/>
              </a:rPr>
              <a:t> e altre informazioni necessarie per l'iscrizione;</a:t>
            </a:r>
          </a:p>
          <a:p>
            <a:pPr lvl="0" algn="ctr"/>
            <a:r>
              <a:rPr lang="it-IT" sz="2800" dirty="0">
                <a:latin typeface="Comic Sans MS" panose="030F0702030302020204" pitchFamily="66" charset="0"/>
              </a:rPr>
              <a:t>nella </a:t>
            </a:r>
            <a:r>
              <a:rPr lang="it-IT" sz="2800" b="1" dirty="0">
                <a:latin typeface="Comic Sans MS" panose="030F0702030302020204" pitchFamily="66" charset="0"/>
              </a:rPr>
              <a:t>seconda</a:t>
            </a:r>
            <a:r>
              <a:rPr lang="it-IT" sz="2800" dirty="0">
                <a:latin typeface="Comic Sans MS" panose="030F0702030302020204" pitchFamily="66" charset="0"/>
              </a:rPr>
              <a:t> vengono richieste informazioni di specifico interesse della </a:t>
            </a:r>
            <a:r>
              <a:rPr lang="it-IT" sz="2800" b="1" dirty="0">
                <a:latin typeface="Comic Sans MS" panose="030F0702030302020204" pitchFamily="66" charset="0"/>
              </a:rPr>
              <a:t>scuola prescelta </a:t>
            </a:r>
            <a:r>
              <a:rPr lang="it-IT" sz="2800" dirty="0">
                <a:latin typeface="Comic Sans MS" panose="030F0702030302020204" pitchFamily="66" charset="0"/>
              </a:rPr>
              <a:t>(utili per esempio all'accoglimento delle domande o alla formazione delle classi).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5762" y="-243408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</a:t>
            </a:r>
            <a:r>
              <a:rPr lang="it-IT" sz="2000" b="1" dirty="0">
                <a:latin typeface="Comic Sans MS" panose="030F0702030302020204" pitchFamily="66" charset="0"/>
              </a:rPr>
              <a:t>(privacy e responsabilità)</a:t>
            </a:r>
            <a:endParaRPr lang="it-IT" sz="2000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 descr="privacy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43248"/>
            <a:ext cx="4929222" cy="2286016"/>
          </a:xfrm>
        </p:spPr>
      </p:pic>
      <p:pic>
        <p:nvPicPr>
          <p:cNvPr id="5" name="Immagine 4" descr="priva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714356"/>
            <a:ext cx="6143668" cy="2493157"/>
          </a:xfrm>
          <a:prstGeom prst="rect">
            <a:avLst/>
          </a:prstGeom>
        </p:spPr>
      </p:pic>
      <p:pic>
        <p:nvPicPr>
          <p:cNvPr id="6" name="Immagine 5" descr="privacy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000373"/>
            <a:ext cx="4214810" cy="2571768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 rot="4308435">
            <a:off x="482884" y="4276420"/>
            <a:ext cx="1285884" cy="1428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sinistra 7"/>
          <p:cNvSpPr/>
          <p:nvPr/>
        </p:nvSpPr>
        <p:spPr>
          <a:xfrm rot="20274425">
            <a:off x="6774428" y="3904131"/>
            <a:ext cx="1428760" cy="2143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714876" y="5357826"/>
            <a:ext cx="1500198" cy="11715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6" name="Segnaposto contenuto 5" descr="domand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85794"/>
            <a:ext cx="6899988" cy="4525963"/>
          </a:xfrm>
        </p:spPr>
      </p:pic>
      <p:sp>
        <p:nvSpPr>
          <p:cNvPr id="8" name="Freccia a destra 7"/>
          <p:cNvSpPr/>
          <p:nvPr/>
        </p:nvSpPr>
        <p:spPr>
          <a:xfrm>
            <a:off x="214282" y="2714620"/>
            <a:ext cx="1214446" cy="1428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214282" y="4143380"/>
            <a:ext cx="1214446" cy="1428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 </a:t>
            </a:r>
            <a:r>
              <a:rPr lang="it-IT" sz="3600" b="1" dirty="0">
                <a:latin typeface="Comic Sans MS" panose="030F0702030302020204" pitchFamily="66" charset="0"/>
              </a:rPr>
              <a:t>(l’alunno/a)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 descr="domanda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85795"/>
            <a:ext cx="5286380" cy="3071834"/>
          </a:xfrm>
        </p:spPr>
      </p:pic>
      <p:pic>
        <p:nvPicPr>
          <p:cNvPr id="6" name="Immagine 5" descr="domanda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071678"/>
            <a:ext cx="5005394" cy="3487706"/>
          </a:xfrm>
          <a:prstGeom prst="rect">
            <a:avLst/>
          </a:prstGeom>
        </p:spPr>
      </p:pic>
      <p:sp>
        <p:nvSpPr>
          <p:cNvPr id="7" name="Freccia a sinistra 6"/>
          <p:cNvSpPr/>
          <p:nvPr/>
        </p:nvSpPr>
        <p:spPr>
          <a:xfrm rot="20182741">
            <a:off x="5478443" y="1880370"/>
            <a:ext cx="1214446" cy="14287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68144" y="1357298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omic Sans MS" panose="030F0702030302020204" pitchFamily="66" charset="0"/>
              </a:rPr>
              <a:t>Richiesta per </a:t>
            </a:r>
            <a:r>
              <a:rPr lang="it-IT" sz="1600" b="1" dirty="0" err="1">
                <a:latin typeface="Comic Sans MS" panose="030F0702030302020204" pitchFamily="66" charset="0"/>
              </a:rPr>
              <a:t>anticipatari</a:t>
            </a:r>
            <a:endParaRPr lang="it-IT" sz="16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 </a:t>
            </a:r>
            <a:r>
              <a:rPr lang="it-IT" sz="3600" b="1" dirty="0">
                <a:latin typeface="Comic Sans MS" panose="030F0702030302020204" pitchFamily="66" charset="0"/>
              </a:rPr>
              <a:t>(la famiglia)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pic>
        <p:nvPicPr>
          <p:cNvPr id="6" name="Segnaposto contenuto 5" descr="domanda 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857232"/>
            <a:ext cx="5051555" cy="2643206"/>
          </a:xfrm>
        </p:spPr>
      </p:pic>
      <p:pic>
        <p:nvPicPr>
          <p:cNvPr id="7" name="Immagine 6" descr="domanda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928670"/>
            <a:ext cx="3758532" cy="3009902"/>
          </a:xfrm>
          <a:prstGeom prst="rect">
            <a:avLst/>
          </a:prstGeom>
        </p:spPr>
      </p:pic>
      <p:pic>
        <p:nvPicPr>
          <p:cNvPr id="9" name="Immagine 8" descr="domanda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00438"/>
            <a:ext cx="4545774" cy="1928826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 rot="19949655">
            <a:off x="-2650" y="4479099"/>
            <a:ext cx="1214414" cy="28575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domanda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649" y="4000504"/>
            <a:ext cx="4211351" cy="2028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52736"/>
          </a:xfrm>
        </p:spPr>
        <p:txBody>
          <a:bodyPr/>
          <a:lstStyle/>
          <a:p>
            <a:r>
              <a:rPr lang="it-IT" b="1" u="sng" dirty="0">
                <a:solidFill>
                  <a:schemeClr val="tx1"/>
                </a:solidFill>
                <a:latin typeface="Comic Sans MS" pitchFamily="66" charset="0"/>
              </a:rPr>
              <a:t>Iscrizioni on line: </a:t>
            </a:r>
            <a:br>
              <a:rPr lang="it-IT" b="1" u="sng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b="1" u="sng" dirty="0">
                <a:solidFill>
                  <a:schemeClr val="tx1"/>
                </a:solidFill>
                <a:latin typeface="Comic Sans MS" pitchFamily="66" charset="0"/>
              </a:rPr>
              <a:t>dalle ore 9:00 del 04/01  </a:t>
            </a:r>
            <a:br>
              <a:rPr lang="it-IT" b="1" u="sng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it-IT" b="1" u="sng" dirty="0">
                <a:solidFill>
                  <a:schemeClr val="tx1"/>
                </a:solidFill>
                <a:latin typeface="Comic Sans MS" pitchFamily="66" charset="0"/>
              </a:rPr>
              <a:t>alle ore 20:00 del 25/01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348880"/>
            <a:ext cx="8820472" cy="3600400"/>
          </a:xfrm>
        </p:spPr>
        <p:txBody>
          <a:bodyPr/>
          <a:lstStyle/>
          <a:p>
            <a:pPr algn="ctr">
              <a:buNone/>
            </a:pP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È necessario che un genitore proceda alla </a:t>
            </a:r>
            <a:r>
              <a:rPr lang="it-IT" b="1" u="sng" dirty="0">
                <a:solidFill>
                  <a:srgbClr val="FF0000"/>
                </a:solidFill>
                <a:latin typeface="Comic Sans MS" pitchFamily="66" charset="0"/>
              </a:rPr>
              <a:t>registrazione</a:t>
            </a: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 (si può già procedere)  </a:t>
            </a:r>
            <a:endParaRPr lang="it-IT" b="1" dirty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 al </a:t>
            </a:r>
            <a:r>
              <a:rPr lang="it-IT" b="1" dirty="0" err="1">
                <a:solidFill>
                  <a:srgbClr val="FF0000"/>
                </a:solidFill>
                <a:latin typeface="Comic Sans MS" pitchFamily="66" charset="0"/>
              </a:rPr>
              <a:t>sito:</a:t>
            </a:r>
            <a:r>
              <a:rPr lang="it-IT" b="1" dirty="0" err="1">
                <a:solidFill>
                  <a:srgbClr val="003300"/>
                </a:solidFill>
                <a:latin typeface="Comic Sans MS" pitchFamily="66" charset="0"/>
              </a:rPr>
              <a:t>www.iscrizioni.istruzione.it</a:t>
            </a:r>
            <a:endParaRPr lang="it-IT" b="1" dirty="0">
              <a:solidFill>
                <a:srgbClr val="0033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it-IT" dirty="0"/>
              <a:t>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 </a:t>
            </a:r>
            <a:r>
              <a:rPr lang="it-IT" sz="3600" b="1" dirty="0">
                <a:latin typeface="Comic Sans MS" panose="030F0702030302020204" pitchFamily="66" charset="0"/>
              </a:rPr>
              <a:t>(l’alunno/a)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 descr="domanda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5015740" cy="3143272"/>
          </a:xfrm>
        </p:spPr>
      </p:pic>
      <p:pic>
        <p:nvPicPr>
          <p:cNvPr id="5" name="Immagine 4" descr="domanda 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714620"/>
            <a:ext cx="4438456" cy="2500330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 rot="19748270">
            <a:off x="2899049" y="4431923"/>
            <a:ext cx="1785950" cy="3764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000100" y="485776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 Rounded MT Bold" pitchFamily="34" charset="0"/>
              </a:rPr>
              <a:t>Inoltra domanda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714356"/>
            <a:ext cx="4418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Una volta inserite le informazioni richieste, la domanda può essere visualizzata per controllarne la correttezza.</a:t>
            </a:r>
          </a:p>
          <a:p>
            <a:r>
              <a:rPr lang="it-IT" dirty="0">
                <a:latin typeface="Comic Sans MS" panose="030F0702030302020204" pitchFamily="66" charset="0"/>
              </a:rPr>
              <a:t>A questo punto, il modulo può essere inoltrato on </a:t>
            </a:r>
            <a:r>
              <a:rPr lang="it-IT" dirty="0" err="1">
                <a:latin typeface="Comic Sans MS" panose="030F0702030302020204" pitchFamily="66" charset="0"/>
              </a:rPr>
              <a:t>line</a:t>
            </a:r>
            <a:r>
              <a:rPr lang="it-IT" dirty="0">
                <a:latin typeface="Comic Sans MS" panose="030F0702030302020204" pitchFamily="66" charset="0"/>
              </a:rPr>
              <a:t> alla scuola, cliccando sul pulsante "</a:t>
            </a:r>
            <a:r>
              <a:rPr lang="it-IT" b="1" dirty="0">
                <a:latin typeface="Comic Sans MS" panose="030F0702030302020204" pitchFamily="66" charset="0"/>
              </a:rPr>
              <a:t>Invia la domanda</a:t>
            </a:r>
            <a:r>
              <a:rPr lang="it-IT" dirty="0">
                <a:latin typeface="Comic Sans MS" panose="030F0702030302020204" pitchFamily="66" charset="0"/>
              </a:rPr>
              <a:t>".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 descr="INOLT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642919"/>
            <a:ext cx="8391306" cy="3665050"/>
          </a:xfrm>
        </p:spPr>
      </p:pic>
      <p:sp>
        <p:nvSpPr>
          <p:cNvPr id="6" name="Freccia a sinistra 5"/>
          <p:cNvSpPr/>
          <p:nvPr/>
        </p:nvSpPr>
        <p:spPr>
          <a:xfrm>
            <a:off x="6286512" y="3460327"/>
            <a:ext cx="1857388" cy="2143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286512" y="2998661"/>
            <a:ext cx="2247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CONFERMA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422108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anose="030F0702030302020204" pitchFamily="66" charset="0"/>
              </a:rPr>
              <a:t>ATTENZIONE</a:t>
            </a:r>
            <a:br>
              <a:rPr lang="it-IT" dirty="0">
                <a:latin typeface="Comic Sans MS" panose="030F0702030302020204" pitchFamily="66" charset="0"/>
              </a:rPr>
            </a:b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La domanda, una volta inviata alla scuola, non può più essere modificata. In caso occorresse apportare delle modifiche, è necessario contattare la scuola destinataria della domanda che può restituirla, sempre attraverso il portale.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anose="030F0702030302020204" pitchFamily="66" charset="0"/>
              </a:rPr>
              <a:t>ISCRIZIONE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4" name="Segnaposto contenuto 3" descr="RICEVU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857232"/>
            <a:ext cx="8229600" cy="432957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-17140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LA NOSTRA SCUOLA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747140"/>
            <a:ext cx="8784976" cy="142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36913"/>
            <a:ext cx="3312368" cy="2206505"/>
          </a:xfrm>
          <a:prstGeom prst="rect">
            <a:avLst/>
          </a:prstGeom>
          <a:gradFill>
            <a:gsLst>
              <a:gs pos="63000">
                <a:schemeClr val="bg1">
                  <a:lumMod val="9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CasellaDiTesto 5"/>
          <p:cNvSpPr txBox="1"/>
          <p:nvPr/>
        </p:nvSpPr>
        <p:spPr>
          <a:xfrm>
            <a:off x="11723" y="2217513"/>
            <a:ext cx="63813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Comic Sans MS" pitchFamily="66" charset="0"/>
              </a:rPr>
              <a:t>ISTITUTO COMPRENSIVO CORTONA 1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  <a:latin typeface="Comic Sans MS" pitchFamily="66" charset="0"/>
              </a:rPr>
              <a:t>Iccortona1.edu.it</a:t>
            </a:r>
          </a:p>
          <a:p>
            <a:pPr algn="ctr"/>
            <a:r>
              <a:rPr lang="it-IT" sz="2400" b="1" dirty="0">
                <a:latin typeface="Comic Sans MS" pitchFamily="66" charset="0"/>
              </a:rPr>
              <a:t>Via di Murata – Camucia – 52044 Cortona (AR)</a:t>
            </a:r>
          </a:p>
          <a:p>
            <a:pPr algn="ctr"/>
            <a:r>
              <a:rPr lang="it-IT" sz="2400" b="1" dirty="0">
                <a:latin typeface="Comic Sans MS" pitchFamily="66" charset="0"/>
              </a:rPr>
              <a:t>Tel. 0575/603385 – fax 630506</a:t>
            </a:r>
          </a:p>
          <a:p>
            <a:pPr algn="ctr"/>
            <a:r>
              <a:rPr lang="it-IT" sz="2400" b="1" dirty="0"/>
              <a:t>e-mail </a:t>
            </a:r>
            <a:r>
              <a:rPr lang="it-IT" sz="2400" b="1" dirty="0">
                <a:hlinkClick r:id="rId4"/>
              </a:rPr>
              <a:t>aric842003@istruzione.it</a:t>
            </a:r>
            <a:r>
              <a:rPr lang="it-IT" sz="2400" b="1" dirty="0"/>
              <a:t>        </a:t>
            </a:r>
            <a:r>
              <a:rPr lang="it-IT" sz="2400" b="1" dirty="0">
                <a:hlinkClick r:id="rId5"/>
              </a:rPr>
              <a:t>aric842003@pec.istruzione.it</a:t>
            </a:r>
            <a:endParaRPr lang="it-IT" sz="2400" b="1" dirty="0"/>
          </a:p>
          <a:p>
            <a:pPr algn="ctr"/>
            <a:r>
              <a:rPr lang="it-IT" sz="2400" b="1" dirty="0"/>
              <a:t>Codice Fiscale 92082420511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4290"/>
            <a:ext cx="2967450" cy="1974992"/>
          </a:xfrm>
          <a:prstGeom prst="rect">
            <a:avLst/>
          </a:prstGeom>
          <a:solidFill>
            <a:srgbClr val="FF0000"/>
          </a:solidFill>
          <a:ln w="63500">
            <a:gradFill>
              <a:gsLst>
                <a:gs pos="0">
                  <a:schemeClr val="accent1">
                    <a:lumMod val="75000"/>
                  </a:scheme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bevel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3686" y="204691"/>
            <a:ext cx="2838450" cy="2071702"/>
          </a:xfrm>
          <a:prstGeom prst="rect">
            <a:avLst/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537" y="4586030"/>
            <a:ext cx="2867025" cy="2152650"/>
          </a:xfrm>
          <a:prstGeom prst="rect">
            <a:avLst/>
          </a:prstGeom>
          <a:noFill/>
          <a:ln w="508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0247" y="4762144"/>
            <a:ext cx="2908368" cy="1965656"/>
          </a:xfrm>
          <a:prstGeom prst="rect">
            <a:avLst/>
          </a:prstGeom>
          <a:noFill/>
          <a:ln w="508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3109599" y="2199541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ln w="50800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LE NOSTRE SCUOLE PRIMARIE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79512" y="2199722"/>
            <a:ext cx="278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U. Morra – CAMUCIA</a:t>
            </a:r>
          </a:p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Scuola tempo normale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 (27 ore)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Dal lunedì al venerdì 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ore 8,15 – 13,39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55605" y="3476814"/>
            <a:ext cx="2714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C. Venuti – SODO</a:t>
            </a:r>
          </a:p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Scuola a tempo pieno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 (40 ore)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Dal lunedì al venerdì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Ore 8,30 – 16,30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98117" y="214290"/>
            <a:ext cx="2857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G. Mancini – CORTONA</a:t>
            </a:r>
          </a:p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Scuola tempo normale </a:t>
            </a:r>
          </a:p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(27 ore)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Dal lunedì al venerdì 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ore 8,30 -13,00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 due rientri pomeridiani Martedì e Giovedì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14,15-16,15 (mensa)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714612" y="5000636"/>
            <a:ext cx="3275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G.B. MADAGLI – FRATTA</a:t>
            </a:r>
          </a:p>
          <a:p>
            <a:pPr algn="ctr"/>
            <a:r>
              <a:rPr lang="it-IT" sz="1600" b="1" dirty="0">
                <a:latin typeface="Comic Sans MS" panose="030F0702030302020204" pitchFamily="66" charset="0"/>
              </a:rPr>
              <a:t>Scuola a tempo pieno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(40 ore)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Dal lunedì al venerdì</a:t>
            </a:r>
          </a:p>
          <a:p>
            <a:pPr algn="ctr"/>
            <a:r>
              <a:rPr lang="it-IT" sz="1600" dirty="0">
                <a:latin typeface="Comic Sans MS" panose="030F0702030302020204" pitchFamily="66" charset="0"/>
              </a:rPr>
              <a:t>Ore 8,30 – 16,30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Comic Sans MS" pitchFamily="66" charset="0"/>
              </a:rPr>
              <a:t>LE NOSTRE ATTIVITÀ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220019">
            <a:off x="6357950" y="1500174"/>
            <a:ext cx="2066925" cy="1438275"/>
          </a:xfrm>
          <a:prstGeom prst="rect">
            <a:avLst/>
          </a:prstGeom>
          <a:noFill/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16189">
            <a:off x="5970997" y="3409520"/>
            <a:ext cx="2695575" cy="1562100"/>
          </a:xfrm>
          <a:prstGeom prst="rect">
            <a:avLst/>
          </a:prstGeom>
          <a:noFill/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58314">
            <a:off x="434215" y="3404127"/>
            <a:ext cx="2571750" cy="1704975"/>
          </a:xfrm>
          <a:prstGeom prst="rect">
            <a:avLst/>
          </a:prstGeom>
          <a:noFill/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571876"/>
            <a:ext cx="2181225" cy="1685925"/>
          </a:xfrm>
          <a:prstGeom prst="rect">
            <a:avLst/>
          </a:prstGeom>
          <a:noFill/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500174"/>
            <a:ext cx="2076450" cy="1457325"/>
          </a:xfrm>
          <a:prstGeom prst="rect">
            <a:avLst/>
          </a:prstGeom>
          <a:noFill/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794013">
            <a:off x="1518794" y="1417973"/>
            <a:ext cx="1943100" cy="1619250"/>
          </a:xfrm>
          <a:prstGeom prst="rect">
            <a:avLst/>
          </a:prstGeom>
          <a:noFill/>
          <a:ln w="63500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5324475"/>
            <a:ext cx="192882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0" y="3000372"/>
            <a:ext cx="3286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Comic Sans MS" pitchFamily="66" charset="0"/>
              </a:rPr>
              <a:t>Incontri con  Magistrati </a:t>
            </a:r>
          </a:p>
          <a:p>
            <a:r>
              <a:rPr lang="it-IT" sz="3600" b="1" dirty="0">
                <a:solidFill>
                  <a:srgbClr val="FF0000"/>
                </a:solidFill>
                <a:latin typeface="Comic Sans MS" pitchFamily="66" charset="0"/>
              </a:rPr>
              <a:t>e Forze dell’Ordine</a:t>
            </a:r>
          </a:p>
        </p:txBody>
      </p:sp>
      <p:pic>
        <p:nvPicPr>
          <p:cNvPr id="1027" name="Picture 3" descr="C:\Users\Diego\Desktop\foto progetti scuola\legalità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143116"/>
            <a:ext cx="3643306" cy="218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Copperplate Gothic Bold" pitchFamily="34" charset="0"/>
              </a:rPr>
              <a:t>MADRELINGUA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17643">
            <a:off x="152306" y="3754514"/>
            <a:ext cx="2438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428596" y="264318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 </a:t>
            </a:r>
          </a:p>
        </p:txBody>
      </p:sp>
      <p:pic>
        <p:nvPicPr>
          <p:cNvPr id="2050" name="Picture 2" descr="C:\Users\Diego\Desktop\foto progetti scuola\inglese_in_te_senza_scrit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14422"/>
            <a:ext cx="3648075" cy="19050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928926" y="3571877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Cooper Black" pitchFamily="18" charset="0"/>
              </a:rPr>
              <a:t>Intervento di un esperto madrelingua nelle classi 3ˆ - 4ˆ - 5ˆ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3300"/>
                </a:solidFill>
              </a:rPr>
              <a:t>AMBIENTE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</a:rPr>
              <a:t>Patto di collaborazione per i beni comuni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42852"/>
            <a:ext cx="1600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Diego\Desktop\foto progetti scuola\festa dell'alb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143272" cy="2107413"/>
          </a:xfrm>
          <a:prstGeom prst="rect">
            <a:avLst/>
          </a:prstGeom>
          <a:noFill/>
        </p:spPr>
      </p:pic>
      <p:pic>
        <p:nvPicPr>
          <p:cNvPr id="1026" name="Picture 2" descr="C:\Users\Diego\Desktop\IMG_20170111_132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000396" cy="1928802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00034" y="314324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haroni" pitchFamily="2" charset="-79"/>
                <a:cs typeface="Aharoni" pitchFamily="2" charset="-79"/>
              </a:rPr>
              <a:t>FESTA DELL’ ALBERO</a:t>
            </a:r>
          </a:p>
          <a:p>
            <a:endParaRPr lang="it-IT" sz="2400" b="1" dirty="0">
              <a:latin typeface="Aharoni" pitchFamily="2" charset="-79"/>
              <a:cs typeface="Aharoni" pitchFamily="2" charset="-79"/>
            </a:endParaRPr>
          </a:p>
          <a:p>
            <a:r>
              <a:rPr lang="it-IT" sz="2400" b="1" dirty="0">
                <a:latin typeface="Aharoni" pitchFamily="2" charset="-79"/>
                <a:cs typeface="Aharoni" pitchFamily="2" charset="-79"/>
              </a:rPr>
              <a:t>CURA DEGLI SPAZI COMUNI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3300"/>
                </a:solidFill>
              </a:rPr>
              <a:t>AMBIENTE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55599">
            <a:off x="210863" y="1452575"/>
            <a:ext cx="3805246" cy="237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90431">
            <a:off x="5411977" y="1483512"/>
            <a:ext cx="3463606" cy="227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Diego\Desktop\foto progetti scuola\puliamo il mondo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286124"/>
            <a:ext cx="3160184" cy="214314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4286256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haroni" pitchFamily="2" charset="-79"/>
                <a:cs typeface="Aharoni" pitchFamily="2" charset="-79"/>
              </a:rPr>
              <a:t>In collaborazione con Legambiente  AION Cultura</a:t>
            </a:r>
          </a:p>
          <a:p>
            <a:r>
              <a:rPr lang="it-IT" b="1" dirty="0">
                <a:latin typeface="Aharoni" pitchFamily="2" charset="-79"/>
                <a:cs typeface="Aharoni" pitchFamily="2" charset="-79"/>
              </a:rPr>
              <a:t>SEI Toscana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14282" y="357166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Baskerville Old Face" pitchFamily="18" charset="0"/>
              </a:rPr>
              <a:t>Progetto 4R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00174"/>
            <a:ext cx="1019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428604"/>
            <a:ext cx="90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1" y="3721592"/>
            <a:ext cx="6373414" cy="314667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Registrazione</a:t>
            </a:r>
          </a:p>
        </p:txBody>
      </p:sp>
      <p:sp>
        <p:nvSpPr>
          <p:cNvPr id="6" name="Freccia in giù 5"/>
          <p:cNvSpPr/>
          <p:nvPr/>
        </p:nvSpPr>
        <p:spPr>
          <a:xfrm rot="18080994">
            <a:off x="1872549" y="4515455"/>
            <a:ext cx="857256" cy="23574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5460430" cy="30923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3300"/>
                </a:solidFill>
              </a:rPr>
              <a:t>AMBIENTE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28"/>
            <a:ext cx="19288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1857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00034" y="1428736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Aharoni" pitchFamily="2" charset="-79"/>
                <a:cs typeface="Aharoni" pitchFamily="2" charset="-79"/>
              </a:rPr>
              <a:t>Approfondimento sulle caratteristiche degli alimenti</a:t>
            </a:r>
          </a:p>
          <a:p>
            <a:pPr algn="ctr"/>
            <a:r>
              <a:rPr lang="it-IT" sz="2400" b="1" dirty="0">
                <a:latin typeface="Aharoni" pitchFamily="2" charset="-79"/>
                <a:cs typeface="Aharoni" pitchFamily="2" charset="-79"/>
              </a:rPr>
              <a:t>Educazione ad una corretta alimentazione</a:t>
            </a:r>
          </a:p>
          <a:p>
            <a:pPr algn="ctr"/>
            <a:r>
              <a:rPr lang="it-IT" sz="2400" b="1" dirty="0">
                <a:latin typeface="Aharoni" pitchFamily="2" charset="-79"/>
                <a:cs typeface="Aharoni" pitchFamily="2" charset="-79"/>
              </a:rPr>
              <a:t>Realizzazione di un orto nel cortile della scuola</a:t>
            </a:r>
          </a:p>
        </p:txBody>
      </p:sp>
      <p:pic>
        <p:nvPicPr>
          <p:cNvPr id="4099" name="Picture 3" descr="C:\Users\Diego\Desktop\foto progetti scuola\017_Orto a scuo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14686"/>
            <a:ext cx="2859382" cy="1714512"/>
          </a:xfrm>
          <a:prstGeom prst="rect">
            <a:avLst/>
          </a:prstGeom>
          <a:noFill/>
        </p:spPr>
      </p:pic>
      <p:pic>
        <p:nvPicPr>
          <p:cNvPr id="3074" name="Picture 2" descr="C:\Users\Diego\Desktop\foto progetti scuola\orto in condot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643182"/>
            <a:ext cx="4429156" cy="264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  <a:latin typeface="Berlin Sans FB Demi" pitchFamily="34" charset="0"/>
              </a:rPr>
              <a:t>STRETCHING IN CLASSE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3600" b="1" dirty="0">
                <a:latin typeface="Arial Rounded MT Bold" pitchFamily="34" charset="0"/>
              </a:rPr>
              <a:t>Rilassamento</a:t>
            </a:r>
          </a:p>
          <a:p>
            <a:pPr algn="ctr"/>
            <a:r>
              <a:rPr lang="it-IT" sz="3600" b="1" dirty="0">
                <a:latin typeface="Arial Rounded MT Bold" pitchFamily="34" charset="0"/>
              </a:rPr>
              <a:t>Concentrazione</a:t>
            </a:r>
          </a:p>
          <a:p>
            <a:pPr algn="ctr"/>
            <a:r>
              <a:rPr lang="it-IT" sz="3600" b="1" dirty="0">
                <a:latin typeface="Arial Rounded MT Bold" pitchFamily="34" charset="0"/>
              </a:rPr>
              <a:t>Attenzione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81799">
            <a:off x="456893" y="2794839"/>
            <a:ext cx="2695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86124"/>
            <a:ext cx="2228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Comic Sans MS" pitchFamily="66" charset="0"/>
              </a:rPr>
              <a:t>LA SCUOLA INCLUSIVA</a:t>
            </a:r>
          </a:p>
        </p:txBody>
      </p:sp>
      <p:pic>
        <p:nvPicPr>
          <p:cNvPr id="2050" name="Picture 2" descr="C:\Users\Diego\Desktop\foto progetti scuola\recupero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1676400" cy="1676400"/>
          </a:xfrm>
          <a:prstGeom prst="rect">
            <a:avLst/>
          </a:prstGeom>
          <a:noFill/>
        </p:spPr>
      </p:pic>
      <p:pic>
        <p:nvPicPr>
          <p:cNvPr id="2051" name="Picture 3" descr="C:\Users\Diego\Desktop\foto progetti scuola\recup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00438"/>
            <a:ext cx="2619375" cy="174307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57158" y="2857496"/>
            <a:ext cx="54292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latin typeface="Arial Rounded MT Bold" pitchFamily="34" charset="0"/>
              </a:rPr>
              <a:t>Finanziamenti ottenuti con la partecipazione a bandi ministeriali per progetti tesi al recupero del disagio legato alle differenze linguistiche e culturali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86050" y="1214422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Comic Sans MS" pitchFamily="66" charset="0"/>
              </a:rPr>
              <a:t>Progetto riguardante le scuole collocate in aree a rischio con forte processo immigratorio e contro la dispersione scolastica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286512" y="271462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omic Sans MS" pitchFamily="66" charset="0"/>
              </a:rPr>
              <a:t>Spazio non solo compiti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it-IT" sz="6600" b="1" dirty="0">
                <a:solidFill>
                  <a:schemeClr val="accent2"/>
                </a:solidFill>
                <a:latin typeface="Arial Rounded MT Bold" pitchFamily="34" charset="0"/>
              </a:rPr>
              <a:t>Fuori dal guscio</a:t>
            </a:r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285860"/>
            <a:ext cx="3540922" cy="668340"/>
          </a:xfrm>
          <a:prstGeom prst="rect">
            <a:avLst/>
          </a:prstGeom>
          <a:noFill/>
        </p:spPr>
      </p:pic>
      <p:pic>
        <p:nvPicPr>
          <p:cNvPr id="5" name="Immagin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571744"/>
            <a:ext cx="4286280" cy="2571768"/>
          </a:xfrm>
          <a:prstGeom prst="rect">
            <a:avLst/>
          </a:prstGeom>
          <a:noFill/>
        </p:spPr>
      </p:pic>
      <p:pic>
        <p:nvPicPr>
          <p:cNvPr id="6" name="Immagine 5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429132"/>
            <a:ext cx="1714512" cy="74295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26" name="Picture 2" descr="C:\Users\Diego\Desktop\logo-arezzo-autism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071546"/>
            <a:ext cx="2226471" cy="1484314"/>
          </a:xfrm>
          <a:prstGeom prst="rect">
            <a:avLst/>
          </a:prstGeom>
          <a:noFill/>
        </p:spPr>
      </p:pic>
      <p:pic>
        <p:nvPicPr>
          <p:cNvPr id="1027" name="Picture 3" descr="C:\Users\Diego\Desktop\piscina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857364"/>
            <a:ext cx="2143140" cy="1426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/>
          <a:lstStyle/>
          <a:p>
            <a:r>
              <a:rPr lang="it-IT" b="1" dirty="0">
                <a:solidFill>
                  <a:srgbClr val="0070C0"/>
                </a:solidFill>
                <a:latin typeface="Comic Sans MS" pitchFamily="66" charset="0"/>
              </a:rPr>
              <a:t>CONTINUITÀ</a:t>
            </a:r>
          </a:p>
        </p:txBody>
      </p:sp>
      <p:pic>
        <p:nvPicPr>
          <p:cNvPr id="5122" name="Picture 2" descr="C:\Users\Diego\Desktop\foto progetti scuola\continuità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643314"/>
            <a:ext cx="2476500" cy="1847850"/>
          </a:xfrm>
          <a:prstGeom prst="rect">
            <a:avLst/>
          </a:prstGeom>
          <a:noFill/>
        </p:spPr>
      </p:pic>
      <p:pic>
        <p:nvPicPr>
          <p:cNvPr id="5123" name="Picture 3" descr="C:\Users\Diego\Desktop\foto progetti scuola\continuità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533650" cy="1809750"/>
          </a:xfrm>
          <a:prstGeom prst="rect">
            <a:avLst/>
          </a:prstGeom>
          <a:noFill/>
        </p:spPr>
      </p:pic>
      <p:pic>
        <p:nvPicPr>
          <p:cNvPr id="5124" name="Picture 4" descr="C:\Users\Diego\Downloads\10 MAGGIO 2016 MED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45299">
            <a:off x="256803" y="2881784"/>
            <a:ext cx="2857520" cy="2142442"/>
          </a:xfrm>
          <a:prstGeom prst="rect">
            <a:avLst/>
          </a:prstGeom>
          <a:noFill/>
        </p:spPr>
      </p:pic>
      <p:pic>
        <p:nvPicPr>
          <p:cNvPr id="5125" name="Picture 5" descr="C:\Users\Diego\Downloads\30 MAGGIO 2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620">
            <a:off x="5898579" y="1391697"/>
            <a:ext cx="2943212" cy="220669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428992" y="1428736"/>
            <a:ext cx="20717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itchFamily="66" charset="0"/>
              </a:rPr>
              <a:t>Percorsi e attività comuni in verticale fra alunni della Scuola Primaria con alunni della Scuola dell’Infanzia (5 anni) e con alunni della Scuola Secondaria di Primo Grado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lgerian" pitchFamily="82" charset="0"/>
              </a:rPr>
              <a:t>         PROGETTO LETTURA</a:t>
            </a:r>
          </a:p>
        </p:txBody>
      </p:sp>
      <p:pic>
        <p:nvPicPr>
          <p:cNvPr id="4099" name="Picture 3" descr="F:\lettu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429000"/>
            <a:ext cx="2830534" cy="1928826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3143240" y="1643050"/>
            <a:ext cx="600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Rounded MT Bold" pitchFamily="34" charset="0"/>
              </a:rPr>
              <a:t>Letture animate nelle biblioteche comunali</a:t>
            </a:r>
          </a:p>
          <a:p>
            <a:endParaRPr lang="it-IT" sz="2400" b="1" dirty="0">
              <a:latin typeface="Arial Rounded MT Bold" pitchFamily="34" charset="0"/>
            </a:endParaRPr>
          </a:p>
          <a:p>
            <a:r>
              <a:rPr lang="it-IT" sz="2400" b="1" dirty="0">
                <a:latin typeface="Arial Rounded MT Bold" pitchFamily="34" charset="0"/>
              </a:rPr>
              <a:t>Incontri con gli autori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42844" y="3786190"/>
            <a:ext cx="38576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Rounded MT Bold" pitchFamily="34" charset="0"/>
              </a:rPr>
              <a:t>Letture animate a Scuola</a:t>
            </a:r>
          </a:p>
          <a:p>
            <a:endParaRPr lang="it-IT" sz="2400" b="1" dirty="0">
              <a:latin typeface="Arial Rounded MT Bold" pitchFamily="34" charset="0"/>
            </a:endParaRPr>
          </a:p>
          <a:p>
            <a:r>
              <a:rPr lang="it-IT" sz="2400" b="1" dirty="0">
                <a:latin typeface="Arial Rounded MT Bold" pitchFamily="34" charset="0"/>
              </a:rPr>
              <a:t>Libriamoci</a:t>
            </a:r>
          </a:p>
          <a:p>
            <a:endParaRPr lang="it-IT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9526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2071678"/>
            <a:ext cx="82867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786190"/>
            <a:ext cx="1200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3143248"/>
            <a:ext cx="1905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Diego\Desktop\letture animate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285852" y="1500174"/>
            <a:ext cx="1746649" cy="2328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Showcard Gothic" pitchFamily="82" charset="0"/>
              </a:rPr>
              <a:t>KANGOUROU DELLA MATEMATICA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500174"/>
            <a:ext cx="129064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1571604" y="3500438"/>
            <a:ext cx="57864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Showcard Gothic" pitchFamily="82" charset="0"/>
              </a:rPr>
              <a:t>In collaborazione con l’Università Statale di Milano</a:t>
            </a:r>
          </a:p>
          <a:p>
            <a:endParaRPr lang="it-IT" sz="2800" b="1" dirty="0">
              <a:latin typeface="Showcard Gothic" pitchFamily="82" charset="0"/>
            </a:endParaRPr>
          </a:p>
          <a:p>
            <a:endParaRPr lang="it-IT" sz="2800" b="1" dirty="0">
              <a:latin typeface="Showcard Gothic" pitchFamily="82" charset="0"/>
            </a:endParaRPr>
          </a:p>
          <a:p>
            <a:r>
              <a:rPr lang="it-IT" sz="2800" b="1" dirty="0">
                <a:latin typeface="Showcard Gothic" pitchFamily="82" charset="0"/>
              </a:rPr>
              <a:t>Valorizzazione delle eccellenze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C00000"/>
                </a:solidFill>
                <a:latin typeface="Comic Sans MS" pitchFamily="66" charset="0"/>
              </a:rPr>
              <a:t>DANZE POPOLARI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24193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F:\CALUSSI IL CILINDRO\GPF_1488 Danza pop 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081332" cy="2054221"/>
          </a:xfrm>
          <a:prstGeom prst="rect">
            <a:avLst/>
          </a:prstGeom>
          <a:noFill/>
        </p:spPr>
      </p:pic>
      <p:pic>
        <p:nvPicPr>
          <p:cNvPr id="3075" name="Picture 3" descr="F:\CALUSSI IL CILINDRO\GPF_6449 festival 29-7-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142984"/>
            <a:ext cx="1785950" cy="2678925"/>
          </a:xfrm>
          <a:prstGeom prst="rect">
            <a:avLst/>
          </a:prstGeom>
          <a:noFill/>
        </p:spPr>
      </p:pic>
      <p:pic>
        <p:nvPicPr>
          <p:cNvPr id="3076" name="Picture 4" descr="F:\CALUSSI IL CILINDRO\GPF_6453 festival 29-7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214686"/>
            <a:ext cx="4143372" cy="2762248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571868" y="1500174"/>
            <a:ext cx="2928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/>
                </a:solidFill>
                <a:latin typeface="Comic Sans MS" pitchFamily="66" charset="0"/>
              </a:rPr>
              <a:t>Gruppo Folkloristico d’Istituto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86050" y="3714752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itchFamily="66" charset="0"/>
              </a:rPr>
              <a:t>Con la collaborazione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della Compagnia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“IL CILINDRO”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Lezioni di motoria tenute da esperti laureati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Registrazione</a:t>
            </a:r>
          </a:p>
        </p:txBody>
      </p:sp>
      <p:pic>
        <p:nvPicPr>
          <p:cNvPr id="3074" name="Picture 2" descr="C:\Users\Diego\Desktop\passaggi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94606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Comic Sans MS" pitchFamily="66" charset="0"/>
              </a:rPr>
              <a:t>MOTORIA E SPORT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357298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174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357562"/>
            <a:ext cx="1695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00372"/>
            <a:ext cx="1495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2428860" y="1357298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Comic Sans MS" pitchFamily="66" charset="0"/>
              </a:rPr>
              <a:t>Avviamento a varie discipline sportive in collaborazione con le Associazioni Sportive del territorio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571868" y="5000636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latin typeface="Monotype Corsiva" pitchFamily="66" charset="0"/>
              </a:rPr>
              <a:t>      Tennis Club Cortona</a:t>
            </a:r>
          </a:p>
        </p:txBody>
      </p:sp>
      <p:pic>
        <p:nvPicPr>
          <p:cNvPr id="1026" name="Picture 2" descr="C:\Users\Diego\Desktop\tennis club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71475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8229600" cy="1143000"/>
          </a:xfrm>
        </p:spPr>
        <p:txBody>
          <a:bodyPr/>
          <a:lstStyle/>
          <a:p>
            <a:r>
              <a:rPr lang="it-IT" b="1" dirty="0"/>
              <a:t>      </a:t>
            </a:r>
            <a:r>
              <a:rPr lang="it-IT" b="1" dirty="0">
                <a:solidFill>
                  <a:srgbClr val="FF0000"/>
                </a:solidFill>
              </a:rPr>
              <a:t>Settimana dello sport</a:t>
            </a:r>
          </a:p>
        </p:txBody>
      </p:sp>
      <p:pic>
        <p:nvPicPr>
          <p:cNvPr id="2050" name="Picture 2" descr="C:\Users\Diego\Downloads\IMG-20170111-WA001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60171">
            <a:off x="5845572" y="1588415"/>
            <a:ext cx="2781953" cy="2347289"/>
          </a:xfrm>
          <a:prstGeom prst="rect">
            <a:avLst/>
          </a:prstGeom>
          <a:noFill/>
        </p:spPr>
      </p:pic>
      <p:pic>
        <p:nvPicPr>
          <p:cNvPr id="2051" name="Picture 3" descr="C:\Users\Diego\Downloads\IMG-20170111-WA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134523">
            <a:off x="311347" y="1703223"/>
            <a:ext cx="2822379" cy="2116785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1145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3357554" y="1428736"/>
            <a:ext cx="171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/>
          </a:p>
          <a:p>
            <a:r>
              <a:rPr lang="it-IT" sz="2400" b="1" dirty="0"/>
              <a:t>Bocce</a:t>
            </a:r>
          </a:p>
          <a:p>
            <a:r>
              <a:rPr lang="it-IT" sz="2400" b="1" dirty="0"/>
              <a:t>Ruzzolone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95431"/>
            <a:ext cx="2190753" cy="170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sellaDiTesto 7"/>
          <p:cNvSpPr txBox="1"/>
          <p:nvPr/>
        </p:nvSpPr>
        <p:spPr>
          <a:xfrm>
            <a:off x="928662" y="428625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Volley</a:t>
            </a:r>
          </a:p>
          <a:p>
            <a:r>
              <a:rPr lang="it-IT" sz="2400" b="1" dirty="0"/>
              <a:t>Rugby</a:t>
            </a:r>
          </a:p>
          <a:p>
            <a:r>
              <a:rPr lang="it-IT" sz="2400" b="1" dirty="0"/>
              <a:t>Tennis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500694" y="428625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Nuoto</a:t>
            </a:r>
          </a:p>
          <a:p>
            <a:r>
              <a:rPr lang="it-IT" sz="2400" b="1" dirty="0"/>
              <a:t>T</a:t>
            </a:r>
            <a:r>
              <a:rPr lang="it-IT" sz="2400" b="1"/>
              <a:t>aekwondo</a:t>
            </a:r>
            <a:endParaRPr lang="it-IT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1000108"/>
            <a:ext cx="1647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oadway" pitchFamily="82" charset="0"/>
              </a:rPr>
              <a:t>PROGETTO NEVE</a:t>
            </a:r>
          </a:p>
        </p:txBody>
      </p:sp>
      <p:pic>
        <p:nvPicPr>
          <p:cNvPr id="3074" name="Picture 2" descr="F:\nev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575195">
            <a:off x="6044141" y="536884"/>
            <a:ext cx="2847954" cy="1803101"/>
          </a:xfrm>
          <a:prstGeom prst="rect">
            <a:avLst/>
          </a:prstGeom>
          <a:noFill/>
        </p:spPr>
      </p:pic>
      <p:pic>
        <p:nvPicPr>
          <p:cNvPr id="3076" name="Picture 4" descr="F:\nev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143380"/>
            <a:ext cx="3405127" cy="2456275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285720" y="335756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omic Sans MS" pitchFamily="66" charset="0"/>
              </a:rPr>
              <a:t>ANDALO (TN)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 1 – 6marzo 2020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929058" y="5786454"/>
            <a:ext cx="521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>
                <a:latin typeface="Berlin Sans FB Demi" pitchFamily="34" charset="0"/>
              </a:rPr>
              <a:t> SPORT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latin typeface="Berlin Sans FB Demi" pitchFamily="34" charset="0"/>
              </a:rPr>
              <a:t> RISPETTO DELLE REGOLE</a:t>
            </a:r>
          </a:p>
          <a:p>
            <a:pPr>
              <a:buFont typeface="Arial" pitchFamily="34" charset="0"/>
              <a:buChar char="•"/>
            </a:pPr>
            <a:r>
              <a:rPr lang="it-IT" b="1" dirty="0">
                <a:latin typeface="Berlin Sans FB Demi" pitchFamily="34" charset="0"/>
              </a:rPr>
              <a:t> AMBIENTE</a:t>
            </a:r>
          </a:p>
        </p:txBody>
      </p:sp>
      <p:pic>
        <p:nvPicPr>
          <p:cNvPr id="1026" name="Picture 2" descr="C:\Users\Diego\Downloads\20160307_144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948" y="1142985"/>
            <a:ext cx="3372110" cy="2068262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7000892" y="3643314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A</a:t>
            </a:r>
            <a:r>
              <a:rPr lang="it-IT" b="1" dirty="0"/>
              <a:t>utonomia</a:t>
            </a:r>
          </a:p>
          <a:p>
            <a:endParaRPr lang="it-IT" b="1" dirty="0"/>
          </a:p>
          <a:p>
            <a:r>
              <a:rPr lang="it-IT" sz="2800" b="1" dirty="0"/>
              <a:t>A</a:t>
            </a:r>
            <a:r>
              <a:rPr lang="it-IT" b="1" dirty="0"/>
              <a:t>utostima</a:t>
            </a:r>
          </a:p>
          <a:p>
            <a:endParaRPr lang="it-IT" b="1" dirty="0"/>
          </a:p>
          <a:p>
            <a:r>
              <a:rPr lang="it-IT" sz="2800" b="1" dirty="0"/>
              <a:t>A</a:t>
            </a:r>
            <a:r>
              <a:rPr lang="it-IT" b="1" dirty="0"/>
              <a:t>utocontrollo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br>
              <a:rPr lang="it-IT" b="1" dirty="0">
                <a:latin typeface="Arial Rounded MT Bold" pitchFamily="34" charset="0"/>
              </a:rPr>
            </a:br>
            <a:r>
              <a:rPr lang="it-IT" b="1" dirty="0">
                <a:latin typeface="Arial Rounded MT Bold" pitchFamily="34" charset="0"/>
              </a:rPr>
              <a:t>MIUR – UNICEF: </a:t>
            </a:r>
            <a:r>
              <a:rPr lang="it-IT" b="1" dirty="0">
                <a:solidFill>
                  <a:srgbClr val="002060"/>
                </a:solidFill>
                <a:latin typeface="Arial Rounded MT Bold" pitchFamily="34" charset="0"/>
              </a:rPr>
              <a:t>“Verso una scuola amica dei bambini”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857364"/>
            <a:ext cx="1414464" cy="193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286388"/>
            <a:ext cx="12763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F:\albe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16312">
            <a:off x="286420" y="4548149"/>
            <a:ext cx="3230983" cy="1817880"/>
          </a:xfrm>
          <a:prstGeom prst="rect">
            <a:avLst/>
          </a:prstGeom>
          <a:noFill/>
        </p:spPr>
      </p:pic>
      <p:pic>
        <p:nvPicPr>
          <p:cNvPr id="5123" name="Picture 3" descr="F:\IMG_42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75579">
            <a:off x="6143636" y="4357694"/>
            <a:ext cx="2714644" cy="164307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85786" y="1643050"/>
            <a:ext cx="60722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Scuola Amica dei Bambini</a:t>
            </a:r>
          </a:p>
          <a:p>
            <a:endParaRPr lang="it-IT" sz="2400" b="1" dirty="0"/>
          </a:p>
          <a:p>
            <a:r>
              <a:rPr lang="it-IT" sz="2400" b="1" dirty="0"/>
              <a:t>Teatro</a:t>
            </a:r>
          </a:p>
          <a:p>
            <a:endParaRPr lang="it-IT" sz="2400" b="1" dirty="0"/>
          </a:p>
          <a:p>
            <a:r>
              <a:rPr lang="it-IT" sz="2400" b="1" dirty="0"/>
              <a:t>Osservatorio dei Diritti</a:t>
            </a:r>
          </a:p>
          <a:p>
            <a:endParaRPr lang="it-IT" sz="2400" b="1" dirty="0"/>
          </a:p>
          <a:p>
            <a:r>
              <a:rPr lang="it-IT" sz="2400" b="1" dirty="0"/>
              <a:t>Convenzione ONU sui diritti dell’infanzia e dell’adolescenza</a:t>
            </a:r>
            <a:endParaRPr lang="it-IT" sz="2400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Comic Sans MS" pitchFamily="66" charset="0"/>
              </a:rPr>
              <a:t>Registrazione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Nel passaggio successivo viene chiesto di compilare una scheda con i dati anagrafici e l'indirizzo e-mail </a:t>
            </a:r>
          </a:p>
          <a:p>
            <a:pPr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(da digitare due volte per sicurezza)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Registrazione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Completata la scheda, è possibile visualizzare il riepilogo dei dati inseriti. Se i dati sono corretti, si deve selezionare "conferma i tuoi dati" per completare la registrazione; altrimenti cliccare su "torna indietro" per tornare al passaggio precedente ed effettuare le correzioni necessarie.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Registrazione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Successivamente si riceve una e-mail all'indirizzo che è stato indicato, in cui è riportato un link sul quale si dovrà cliccare per confermare la registrazione.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740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Registrazione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endParaRPr lang="it-IT" dirty="0"/>
          </a:p>
          <a:p>
            <a:pPr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A questo punto, verrà inviata una seconda e-mail con le credenziali (nome utente e password) </a:t>
            </a:r>
          </a:p>
          <a:p>
            <a:pPr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per accedere al servizio </a:t>
            </a:r>
          </a:p>
          <a:p>
            <a:pPr algn="ctr">
              <a:buNone/>
            </a:pPr>
            <a:r>
              <a:rPr lang="it-IT" b="1" dirty="0">
                <a:latin typeface="Comic Sans MS" panose="030F0702030302020204" pitchFamily="66" charset="0"/>
              </a:rPr>
              <a:t>Iscrizioni on line.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it-IT" b="1" dirty="0">
                <a:latin typeface="Comic Sans MS" pitchFamily="66" charset="0"/>
              </a:rPr>
              <a:t>Iscrizione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it-IT" b="1" dirty="0">
                <a:latin typeface="Comic Sans MS" pitchFamily="66" charset="0"/>
              </a:rPr>
              <a:t>È necessario avere a portata di mano: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Codice Fiscale  dell’alunno/a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Codice Fiscale dei genitori</a:t>
            </a:r>
          </a:p>
          <a:p>
            <a:pPr algn="ctr"/>
            <a:r>
              <a:rPr lang="it-IT" b="1" dirty="0">
                <a:latin typeface="Comic Sans MS" pitchFamily="66" charset="0"/>
              </a:rPr>
              <a:t>Codice meccanografico della Scuola</a:t>
            </a:r>
          </a:p>
          <a:p>
            <a:pPr algn="ctr">
              <a:buNone/>
            </a:pPr>
            <a:endParaRPr lang="it-IT" sz="2400" dirty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it-IT" sz="2400" dirty="0">
                <a:solidFill>
                  <a:srgbClr val="7030A0"/>
                </a:solidFill>
              </a:rPr>
              <a:t>AREE842015 – PRIMARIA “G. MANCINI” - CORTONA</a:t>
            </a:r>
          </a:p>
          <a:p>
            <a:pPr algn="ctr">
              <a:buNone/>
            </a:pPr>
            <a:r>
              <a:rPr lang="it-IT" sz="2400" dirty="0">
                <a:solidFill>
                  <a:srgbClr val="7030A0"/>
                </a:solidFill>
              </a:rPr>
              <a:t>AREE842026 – PRIMARIA “U. MORRA” – CAMUCIA</a:t>
            </a:r>
          </a:p>
          <a:p>
            <a:pPr algn="ctr">
              <a:buNone/>
            </a:pPr>
            <a:r>
              <a:rPr lang="it-IT" sz="2400" dirty="0">
                <a:solidFill>
                  <a:srgbClr val="7030A0"/>
                </a:solidFill>
              </a:rPr>
              <a:t>AREE842037 – PRIMARIA “ C. VENUTI” – SODO</a:t>
            </a:r>
          </a:p>
          <a:p>
            <a:pPr algn="ctr">
              <a:buNone/>
            </a:pPr>
            <a:r>
              <a:rPr lang="it-IT" sz="2400" dirty="0">
                <a:solidFill>
                  <a:srgbClr val="7030A0"/>
                </a:solidFill>
              </a:rPr>
              <a:t>AREE842048 – PRIMARIA “G.B. MADAGLI” – FRATTA</a:t>
            </a:r>
            <a:r>
              <a:rPr lang="it-IT" sz="2400" dirty="0"/>
              <a:t> 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/>
              <a:t>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mbin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bambini</Template>
  <TotalTime>1207</TotalTime>
  <Words>887</Words>
  <Application>Microsoft Office PowerPoint</Application>
  <PresentationFormat>Presentazione su schermo (4:3)</PresentationFormat>
  <Paragraphs>174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6" baseType="lpstr">
      <vt:lpstr>Aharoni</vt:lpstr>
      <vt:lpstr>Algerian</vt:lpstr>
      <vt:lpstr>Arial</vt:lpstr>
      <vt:lpstr>Arial Rounded MT Bold</vt:lpstr>
      <vt:lpstr>Baskerville Old Face</vt:lpstr>
      <vt:lpstr>Berlin Sans FB Demi</vt:lpstr>
      <vt:lpstr>Broadway</vt:lpstr>
      <vt:lpstr>Comic Sans MS</vt:lpstr>
      <vt:lpstr>Cooper Black</vt:lpstr>
      <vt:lpstr>Copperplate Gothic Bold</vt:lpstr>
      <vt:lpstr>Monotype Corsiva</vt:lpstr>
      <vt:lpstr>Showcard Gothic</vt:lpstr>
      <vt:lpstr>bambini</vt:lpstr>
      <vt:lpstr>ISTITUTO COMPRENSIVO CORTONA 1</vt:lpstr>
      <vt:lpstr>Iscrizioni on line:  dalle ore 9:00 del 04/01   alle ore 20:00 del 25/01</vt:lpstr>
      <vt:lpstr>Registrazione</vt:lpstr>
      <vt:lpstr>Registrazione</vt:lpstr>
      <vt:lpstr>Registrazione</vt:lpstr>
      <vt:lpstr>Registrazione</vt:lpstr>
      <vt:lpstr>Registrazione</vt:lpstr>
      <vt:lpstr>Registrazione</vt:lpstr>
      <vt:lpstr>Iscrizione</vt:lpstr>
      <vt:lpstr>Iscrizione</vt:lpstr>
      <vt:lpstr>ISCRIZIONE</vt:lpstr>
      <vt:lpstr>ISCRIZIONE</vt:lpstr>
      <vt:lpstr>ISCRIZIONE</vt:lpstr>
      <vt:lpstr>ISCRIZIONE</vt:lpstr>
      <vt:lpstr>ISCRIZIONE</vt:lpstr>
      <vt:lpstr>ISCRIZIONE(privacy e responsabilità)</vt:lpstr>
      <vt:lpstr>ISCRIZIONE</vt:lpstr>
      <vt:lpstr>ISCRIZIONE (l’alunno/a)</vt:lpstr>
      <vt:lpstr>ISCRIZIONE (la famiglia)</vt:lpstr>
      <vt:lpstr>ISCRIZIONE (l’alunno/a)</vt:lpstr>
      <vt:lpstr>ISCRIZIONE</vt:lpstr>
      <vt:lpstr>ISCRIZIONE</vt:lpstr>
      <vt:lpstr>LA NOSTRA SCUOLA</vt:lpstr>
      <vt:lpstr>Presentazione standard di PowerPoint</vt:lpstr>
      <vt:lpstr>LE NOSTRE ATTIVITÀ</vt:lpstr>
      <vt:lpstr>Presentazione standard di PowerPoint</vt:lpstr>
      <vt:lpstr>MADRELINGUA</vt:lpstr>
      <vt:lpstr>AMBIENTE</vt:lpstr>
      <vt:lpstr>AMBIENTE</vt:lpstr>
      <vt:lpstr>AMBIENTE</vt:lpstr>
      <vt:lpstr>STRETCHING IN CLASSE</vt:lpstr>
      <vt:lpstr>LA SCUOLA INCLUSIVA</vt:lpstr>
      <vt:lpstr>Fuori dal guscio</vt:lpstr>
      <vt:lpstr>CONTINUITÀ</vt:lpstr>
      <vt:lpstr>         PROGETTO LETTURA</vt:lpstr>
      <vt:lpstr>KANGOUROU DELLA MATEMATICA</vt:lpstr>
      <vt:lpstr>DANZE POPOLARI</vt:lpstr>
      <vt:lpstr>Presentazione standard di PowerPoint</vt:lpstr>
      <vt:lpstr>Presentazione standard di PowerPoint</vt:lpstr>
      <vt:lpstr>MOTORIA E SPORT</vt:lpstr>
      <vt:lpstr>      Settimana dello sport</vt:lpstr>
      <vt:lpstr>PROGETTO NEVE</vt:lpstr>
      <vt:lpstr> MIUR – UNICEF: “Verso una scuola amica dei bambini”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CORTONA 1</dc:title>
  <dc:creator>Diego Angori</dc:creator>
  <cp:lastModifiedBy>Cinzia Benigni</cp:lastModifiedBy>
  <cp:revision>185</cp:revision>
  <dcterms:created xsi:type="dcterms:W3CDTF">2016-01-19T08:21:37Z</dcterms:created>
  <dcterms:modified xsi:type="dcterms:W3CDTF">2021-01-05T14:14:03Z</dcterms:modified>
</cp:coreProperties>
</file>